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7" r:id="rId4"/>
  </p:sldMasterIdLst>
  <p:notesMasterIdLst>
    <p:notesMasterId r:id="rId17"/>
  </p:notesMasterIdLst>
  <p:sldIdLst>
    <p:sldId id="266" r:id="rId5"/>
    <p:sldId id="267" r:id="rId6"/>
    <p:sldId id="268" r:id="rId7"/>
    <p:sldId id="25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06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74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01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44796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565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142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18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1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9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1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9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5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9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3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4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79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42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2"/>
                </a:solidFill>
              </a:rPr>
              <a:t>What is a Journal?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Basic Journal Entries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246153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734112"/>
            <a:ext cx="8825657" cy="1741497"/>
          </a:xfrm>
        </p:spPr>
        <p:txBody>
          <a:bodyPr/>
          <a:lstStyle/>
          <a:p>
            <a:r>
              <a:rPr lang="en-IN" b="1" dirty="0"/>
              <a:t>Capital Account Related </a:t>
            </a:r>
            <a:r>
              <a:rPr lang="en-IN" dirty="0"/>
              <a:t>T</a:t>
            </a:r>
            <a:r>
              <a:rPr lang="en-IN" b="1" dirty="0"/>
              <a:t>ransactions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512351"/>
            <a:ext cx="8825658" cy="860400"/>
          </a:xfrm>
        </p:spPr>
        <p:txBody>
          <a:bodyPr/>
          <a:lstStyle/>
          <a:p>
            <a:r>
              <a:rPr lang="en-US" dirty="0" smtClean="0"/>
              <a:t>Mr. Harsh </a:t>
            </a:r>
            <a:r>
              <a:rPr lang="en-US" dirty="0" err="1" smtClean="0"/>
              <a:t>Ghorecha</a:t>
            </a:r>
            <a:r>
              <a:rPr lang="en-US" dirty="0" smtClean="0"/>
              <a:t> </a:t>
            </a:r>
            <a:r>
              <a:rPr lang="en-IN" dirty="0"/>
              <a:t>commenced</a:t>
            </a:r>
            <a:r>
              <a:rPr lang="en-US" dirty="0" smtClean="0"/>
              <a:t> business with </a:t>
            </a:r>
          </a:p>
          <a:p>
            <a:r>
              <a:rPr lang="en-US" dirty="0" smtClean="0"/>
              <a:t>cash Rs.20,00,000\- , furniture rs.2,00,000\-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5" y="3787112"/>
            <a:ext cx="9683789" cy="196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-55812"/>
            <a:ext cx="8825657" cy="1915647"/>
          </a:xfrm>
        </p:spPr>
        <p:txBody>
          <a:bodyPr/>
          <a:lstStyle/>
          <a:p>
            <a:r>
              <a:rPr lang="en-IN" b="1" dirty="0"/>
              <a:t>Drawings Account Related </a:t>
            </a:r>
            <a:r>
              <a:rPr lang="en-IN" dirty="0"/>
              <a:t>T</a:t>
            </a:r>
            <a:r>
              <a:rPr lang="en-IN" b="1" dirty="0"/>
              <a:t>ransactions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058809"/>
            <a:ext cx="8825658" cy="860400"/>
          </a:xfrm>
        </p:spPr>
        <p:txBody>
          <a:bodyPr>
            <a:noAutofit/>
          </a:bodyPr>
          <a:lstStyle/>
          <a:p>
            <a:r>
              <a:rPr lang="en-US" dirty="0" smtClean="0"/>
              <a:t>Mr. harsh withdrawn </a:t>
            </a:r>
          </a:p>
          <a:p>
            <a:r>
              <a:rPr lang="en-US" dirty="0" smtClean="0"/>
              <a:t>cash rs.2,00,000\- and goods worth </a:t>
            </a:r>
            <a:r>
              <a:rPr lang="en-US" dirty="0" err="1" smtClean="0"/>
              <a:t>rs</a:t>
            </a:r>
            <a:r>
              <a:rPr lang="en-US" dirty="0" smtClean="0"/>
              <a:t>. 50,000\-</a:t>
            </a:r>
          </a:p>
          <a:p>
            <a:r>
              <a:rPr lang="en-US" dirty="0" smtClean="0"/>
              <a:t>For personal use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5" y="3697620"/>
            <a:ext cx="9469071" cy="22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6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Journal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 </a:t>
            </a:r>
            <a:r>
              <a:rPr lang="en-US" b="1" dirty="0">
                <a:solidFill>
                  <a:srgbClr val="C00000"/>
                </a:solidFill>
              </a:rPr>
              <a:t>journal entry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is the act of keeping or making records of any transaction.</a:t>
            </a:r>
            <a:endParaRPr lang="en-IN" dirty="0"/>
          </a:p>
          <a:p>
            <a:pPr>
              <a:lnSpc>
                <a:spcPct val="100000"/>
              </a:lnSpc>
            </a:pPr>
            <a:r>
              <a:rPr lang="en-IN" dirty="0"/>
              <a:t>It is the book in which the transactions are recorded first, under the double entry system.</a:t>
            </a:r>
          </a:p>
          <a:p>
            <a:pPr>
              <a:lnSpc>
                <a:spcPct val="100000"/>
              </a:lnSpc>
            </a:pPr>
            <a:r>
              <a:rPr lang="en-IN" dirty="0"/>
              <a:t>The process of recording transaction in a journal, is termed as </a:t>
            </a:r>
            <a:r>
              <a:rPr lang="en-IN" b="1" dirty="0">
                <a:solidFill>
                  <a:srgbClr val="C00000"/>
                </a:solidFill>
              </a:rPr>
              <a:t>journalising</a:t>
            </a:r>
            <a:r>
              <a:rPr lang="en-IN" dirty="0"/>
              <a:t>.</a:t>
            </a:r>
          </a:p>
          <a:p>
            <a:pPr>
              <a:lnSpc>
                <a:spcPct val="100000"/>
              </a:lnSpc>
            </a:pPr>
            <a:r>
              <a:rPr lang="en-US" dirty="0"/>
              <a:t>Every transaction affects two accounts, one is debited and the other one is credited. </a:t>
            </a:r>
          </a:p>
          <a:p>
            <a:pPr>
              <a:lnSpc>
                <a:spcPct val="100000"/>
              </a:lnSpc>
            </a:pPr>
            <a:r>
              <a:rPr lang="en-US" dirty="0"/>
              <a:t>‘Debit’ </a:t>
            </a:r>
            <a:r>
              <a:rPr lang="en-US" b="1" dirty="0">
                <a:solidFill>
                  <a:srgbClr val="C00000"/>
                </a:solidFill>
              </a:rPr>
              <a:t>(Dr.)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‘Credit’ </a:t>
            </a:r>
            <a:r>
              <a:rPr lang="en-US" b="1" dirty="0">
                <a:solidFill>
                  <a:srgbClr val="C00000"/>
                </a:solidFill>
              </a:rPr>
              <a:t>(Cr.)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the two terms or signs used to denote the financial effect of any transaction. 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389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           </a:t>
            </a:r>
            <a:r>
              <a:rPr lang="en-IN" dirty="0"/>
              <a:t>Format of Journal</a:t>
            </a:r>
            <a:r>
              <a:rPr lang="en-IN" b="1" dirty="0" smtClean="0"/>
              <a:t> </a:t>
            </a:r>
            <a:br>
              <a:rPr lang="en-IN" b="1" dirty="0" smtClean="0"/>
            </a:br>
            <a:r>
              <a:rPr lang="en-IN" b="1" dirty="0"/>
              <a:t>	</a:t>
            </a:r>
            <a:r>
              <a:rPr lang="en-IN" b="1" dirty="0" smtClean="0"/>
              <a:t>			</a:t>
            </a:r>
            <a:br>
              <a:rPr lang="en-IN" b="1" dirty="0" smtClean="0"/>
            </a:br>
            <a:r>
              <a:rPr lang="en-IN" b="1" dirty="0"/>
              <a:t>	</a:t>
            </a:r>
            <a:r>
              <a:rPr lang="en-IN" b="1" dirty="0" smtClean="0"/>
              <a:t>		Journal </a:t>
            </a:r>
            <a:r>
              <a:rPr lang="en-IN" b="1" dirty="0"/>
              <a:t>of …………………</a:t>
            </a:r>
            <a:br>
              <a:rPr lang="en-IN" b="1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736" y="2822317"/>
            <a:ext cx="9841865" cy="23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8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Content of a Journal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IN" sz="1800" b="1" dirty="0"/>
              <a:t>Date </a:t>
            </a:r>
            <a:endParaRPr lang="en-IN" sz="1800" dirty="0"/>
          </a:p>
          <a:p>
            <a:pPr lvl="1">
              <a:lnSpc>
                <a:spcPct val="100000"/>
              </a:lnSpc>
            </a:pPr>
            <a:r>
              <a:rPr lang="en-IN" sz="1600" dirty="0"/>
              <a:t>In this column, the date on which the transaction/event was recorded is mentioned. The year is written at the top, following the month and then the day</a:t>
            </a:r>
            <a:r>
              <a:rPr lang="en-IN" sz="1600" dirty="0" smtClean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IN" sz="1600" dirty="0"/>
          </a:p>
          <a:p>
            <a:pPr>
              <a:lnSpc>
                <a:spcPct val="100000"/>
              </a:lnSpc>
            </a:pPr>
            <a:r>
              <a:rPr lang="en-IN" sz="1800" b="1" dirty="0"/>
              <a:t>Particulars</a:t>
            </a:r>
          </a:p>
          <a:p>
            <a:pPr lvl="1">
              <a:lnSpc>
                <a:spcPct val="100000"/>
              </a:lnSpc>
            </a:pPr>
            <a:r>
              <a:rPr lang="en-IN" sz="1600" dirty="0"/>
              <a:t>In this column we show every transaction, which has affected at least two accounts. </a:t>
            </a:r>
          </a:p>
          <a:p>
            <a:pPr lvl="1">
              <a:lnSpc>
                <a:spcPct val="100000"/>
              </a:lnSpc>
            </a:pPr>
            <a:r>
              <a:rPr lang="en-IN" sz="1600" b="1" dirty="0">
                <a:solidFill>
                  <a:srgbClr val="C00000"/>
                </a:solidFill>
              </a:rPr>
              <a:t>One account is debited and the other one account is credited</a:t>
            </a:r>
            <a:r>
              <a:rPr lang="en-IN" sz="1600" dirty="0">
                <a:solidFill>
                  <a:srgbClr val="C00000"/>
                </a:solidFill>
              </a:rPr>
              <a:t>. </a:t>
            </a:r>
          </a:p>
          <a:p>
            <a:pPr lvl="1">
              <a:lnSpc>
                <a:spcPct val="100000"/>
              </a:lnSpc>
            </a:pPr>
            <a:r>
              <a:rPr lang="en-IN" sz="1600" dirty="0"/>
              <a:t>The item that is debited is mentioned first and the word </a:t>
            </a:r>
            <a:r>
              <a:rPr lang="en-IN" sz="1600" b="1" dirty="0">
                <a:solidFill>
                  <a:srgbClr val="C00000"/>
                </a:solidFill>
              </a:rPr>
              <a:t>‘</a:t>
            </a:r>
            <a:r>
              <a:rPr lang="en-IN" sz="1600" b="1" dirty="0" err="1">
                <a:solidFill>
                  <a:srgbClr val="C00000"/>
                </a:solidFill>
              </a:rPr>
              <a:t>Dr.</a:t>
            </a:r>
            <a:r>
              <a:rPr lang="en-IN" sz="1600" b="1" dirty="0">
                <a:solidFill>
                  <a:srgbClr val="C00000"/>
                </a:solidFill>
              </a:rPr>
              <a:t>’</a:t>
            </a:r>
            <a:r>
              <a:rPr lang="en-IN" sz="1600" dirty="0">
                <a:solidFill>
                  <a:srgbClr val="C00000"/>
                </a:solidFill>
              </a:rPr>
              <a:t> </a:t>
            </a:r>
            <a:r>
              <a:rPr lang="en-IN" sz="1600" dirty="0"/>
              <a:t>is also written after that. </a:t>
            </a:r>
          </a:p>
          <a:p>
            <a:pPr lvl="1">
              <a:lnSpc>
                <a:spcPct val="100000"/>
              </a:lnSpc>
            </a:pPr>
            <a:r>
              <a:rPr lang="en-IN" sz="1600" dirty="0"/>
              <a:t>In the next line, the item which is credited is written, a few spaces away from the margin, starting with </a:t>
            </a:r>
            <a:r>
              <a:rPr lang="en-IN" sz="1600" b="1" dirty="0"/>
              <a:t>‘To’</a:t>
            </a:r>
            <a:r>
              <a:rPr lang="en-IN" sz="1600" dirty="0"/>
              <a:t> </a:t>
            </a:r>
            <a:r>
              <a:rPr lang="en-IN" sz="1600" b="1" dirty="0">
                <a:solidFill>
                  <a:srgbClr val="C00000"/>
                </a:solidFill>
              </a:rPr>
              <a:t>At least one account must be debited and credited in every transaction</a:t>
            </a:r>
            <a:r>
              <a:rPr lang="en-IN" sz="1600" b="1" dirty="0" smtClean="0">
                <a:solidFill>
                  <a:srgbClr val="C00000"/>
                </a:solidFill>
              </a:rPr>
              <a:t>.</a:t>
            </a:r>
            <a:endParaRPr lang="en-IN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 of a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800" b="1" dirty="0"/>
              <a:t>Narration</a:t>
            </a:r>
          </a:p>
          <a:p>
            <a:pPr lvl="1">
              <a:lnSpc>
                <a:spcPct val="100000"/>
              </a:lnSpc>
            </a:pPr>
            <a:r>
              <a:rPr lang="en-IN" sz="1600" dirty="0"/>
              <a:t>After every journal entry, </a:t>
            </a:r>
            <a:r>
              <a:rPr lang="en-IN" sz="1600" b="1" dirty="0">
                <a:solidFill>
                  <a:srgbClr val="C00000"/>
                </a:solidFill>
              </a:rPr>
              <a:t>a brief explanation</a:t>
            </a:r>
            <a:r>
              <a:rPr lang="en-IN" sz="1600" dirty="0">
                <a:solidFill>
                  <a:srgbClr val="C00000"/>
                </a:solidFill>
              </a:rPr>
              <a:t> </a:t>
            </a:r>
            <a:r>
              <a:rPr lang="en-IN" sz="1600" dirty="0"/>
              <a:t>of the transaction with necessary details is given. </a:t>
            </a:r>
            <a:r>
              <a:rPr lang="en-IN" sz="1600" b="1" dirty="0">
                <a:solidFill>
                  <a:srgbClr val="C00000"/>
                </a:solidFill>
              </a:rPr>
              <a:t>Example, (Being : Goods sold and cash received)</a:t>
            </a:r>
            <a:endParaRPr lang="en-IN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800" b="1" dirty="0"/>
              <a:t>Ledger Folio or LF</a:t>
            </a:r>
          </a:p>
          <a:p>
            <a:pPr lvl="1">
              <a:lnSpc>
                <a:spcPct val="100000"/>
              </a:lnSpc>
            </a:pPr>
            <a:r>
              <a:rPr lang="en-IN" sz="1600" dirty="0"/>
              <a:t>Ledger Folio </a:t>
            </a:r>
            <a:r>
              <a:rPr lang="en-IN" sz="1600" b="1" dirty="0">
                <a:solidFill>
                  <a:srgbClr val="C00000"/>
                </a:solidFill>
              </a:rPr>
              <a:t>shows the number of the page</a:t>
            </a:r>
            <a:r>
              <a:rPr lang="en-IN" sz="1600" dirty="0">
                <a:solidFill>
                  <a:srgbClr val="C00000"/>
                </a:solidFill>
              </a:rPr>
              <a:t> </a:t>
            </a:r>
            <a:r>
              <a:rPr lang="en-IN" sz="1600" dirty="0"/>
              <a:t>on which the ledger account of that particular item is made.</a:t>
            </a:r>
            <a:endParaRPr lang="en-IN" sz="3200" b="1" dirty="0"/>
          </a:p>
          <a:p>
            <a:pPr>
              <a:lnSpc>
                <a:spcPct val="100000"/>
              </a:lnSpc>
            </a:pPr>
            <a:r>
              <a:rPr lang="en-IN" sz="1800" b="1" dirty="0"/>
              <a:t>Debit (₹) / Amount </a:t>
            </a:r>
            <a:r>
              <a:rPr lang="en-IN" sz="1800" b="1" dirty="0">
                <a:solidFill>
                  <a:srgbClr val="C00000"/>
                </a:solidFill>
              </a:rPr>
              <a:t>(</a:t>
            </a:r>
            <a:r>
              <a:rPr lang="en-IN" sz="1800" b="1" dirty="0" err="1">
                <a:solidFill>
                  <a:srgbClr val="C00000"/>
                </a:solidFill>
              </a:rPr>
              <a:t>Dr.</a:t>
            </a:r>
            <a:r>
              <a:rPr lang="en-IN" sz="1800" b="1" dirty="0">
                <a:solidFill>
                  <a:srgbClr val="C00000"/>
                </a:solidFill>
              </a:rPr>
              <a:t>)</a:t>
            </a:r>
            <a:r>
              <a:rPr lang="en-IN" sz="3200" b="1" dirty="0">
                <a:solidFill>
                  <a:srgbClr val="C00000"/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IN" sz="1600" dirty="0"/>
              <a:t>The amount that is debited is mentioned here.</a:t>
            </a:r>
            <a:endParaRPr lang="en-IN" sz="2800" b="1" dirty="0"/>
          </a:p>
          <a:p>
            <a:pPr>
              <a:lnSpc>
                <a:spcPct val="100000"/>
              </a:lnSpc>
            </a:pPr>
            <a:r>
              <a:rPr lang="en-IN" sz="1800" b="1" dirty="0"/>
              <a:t>Credit (₹) / Amount </a:t>
            </a:r>
            <a:r>
              <a:rPr lang="en-IN" sz="1800" b="1" dirty="0">
                <a:solidFill>
                  <a:srgbClr val="C00000"/>
                </a:solidFill>
              </a:rPr>
              <a:t>(Cr.)</a:t>
            </a:r>
          </a:p>
          <a:p>
            <a:pPr lvl="1">
              <a:lnSpc>
                <a:spcPct val="100000"/>
              </a:lnSpc>
            </a:pPr>
            <a:r>
              <a:rPr lang="en-IN" sz="1600" dirty="0"/>
              <a:t>The amount that is credited is mentioned here.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126401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Journal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 journal entries are types of accounting entries that </a:t>
            </a:r>
            <a:r>
              <a:rPr lang="en-IN" b="1" dirty="0">
                <a:solidFill>
                  <a:srgbClr val="C00000"/>
                </a:solidFill>
              </a:rPr>
              <a:t>debit one account and credit the corresponding account. </a:t>
            </a:r>
          </a:p>
          <a:p>
            <a:r>
              <a:rPr lang="en-IN" dirty="0"/>
              <a:t>A simple entry does not deal with more than two accounts.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</a:rPr>
              <a:t>Journal Entries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95" y="4150658"/>
            <a:ext cx="10526200" cy="23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6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Compound Journal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a compound journal entry, there are </a:t>
            </a:r>
            <a:r>
              <a:rPr lang="en-IN" b="1" dirty="0">
                <a:solidFill>
                  <a:srgbClr val="C00000"/>
                </a:solidFill>
              </a:rPr>
              <a:t>two or more entries on debits, credits, or both.</a:t>
            </a:r>
            <a:r>
              <a:rPr lang="en-IN" dirty="0">
                <a:solidFill>
                  <a:srgbClr val="C00000"/>
                </a:solidFill>
              </a:rPr>
              <a:t> </a:t>
            </a:r>
          </a:p>
          <a:p>
            <a:r>
              <a:rPr lang="en-IN" dirty="0"/>
              <a:t>Rather than making separate journal entries for the same transaction, accountants can combine the debits and credits under one entry.</a:t>
            </a:r>
          </a:p>
          <a:p>
            <a:pPr marL="0" indent="0" algn="ctr">
              <a:buNone/>
            </a:pPr>
            <a:r>
              <a:rPr lang="en-IN" b="1" dirty="0">
                <a:solidFill>
                  <a:srgbClr val="C00000"/>
                </a:solidFill>
              </a:rPr>
              <a:t>Journal Entries</a:t>
            </a:r>
            <a:endParaRPr lang="en-I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07" y="4294381"/>
            <a:ext cx="9102749" cy="21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/>
            <a:r>
              <a:rPr lang="en-IN" dirty="0"/>
              <a:t> </a:t>
            </a:r>
            <a:r>
              <a:rPr lang="en-IN" b="1" u="sng" dirty="0"/>
              <a:t>OR</a:t>
            </a:r>
            <a:br>
              <a:rPr lang="en-IN" b="1" u="sng" dirty="0"/>
            </a:br>
            <a:r>
              <a:rPr lang="en-IN" b="1" dirty="0">
                <a:solidFill>
                  <a:srgbClr val="C00000"/>
                </a:solidFill>
              </a:rPr>
              <a:t>Journal Entries</a:t>
            </a:r>
            <a:r>
              <a:rPr lang="en-IN" dirty="0">
                <a:solidFill>
                  <a:srgbClr val="C00000"/>
                </a:solidFill>
              </a:rPr>
              <a:t/>
            </a:r>
            <a:br>
              <a:rPr lang="en-IN" dirty="0">
                <a:solidFill>
                  <a:srgbClr val="C00000"/>
                </a:solidFill>
              </a:rPr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605" y="2168038"/>
            <a:ext cx="10826052" cy="27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5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/>
            <a:r>
              <a:rPr lang="en-IN" dirty="0"/>
              <a:t> </a:t>
            </a:r>
            <a:r>
              <a:rPr lang="en-IN" b="1" u="sng" dirty="0"/>
              <a:t>OR</a:t>
            </a:r>
            <a:br>
              <a:rPr lang="en-IN" b="1" u="sng" dirty="0"/>
            </a:br>
            <a:r>
              <a:rPr lang="en-IN" b="1" dirty="0">
                <a:solidFill>
                  <a:srgbClr val="C00000"/>
                </a:solidFill>
              </a:rPr>
              <a:t>Journal Entries</a:t>
            </a:r>
            <a:r>
              <a:rPr lang="en-IN" dirty="0">
                <a:solidFill>
                  <a:srgbClr val="C00000"/>
                </a:solidFill>
              </a:rPr>
              <a:t/>
            </a:r>
            <a:br>
              <a:rPr lang="en-IN" dirty="0">
                <a:solidFill>
                  <a:srgbClr val="C00000"/>
                </a:solidFill>
              </a:rPr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534" y="2637073"/>
            <a:ext cx="10826052" cy="302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54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360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</vt:lpstr>
      <vt:lpstr>What is a Journal?</vt:lpstr>
      <vt:lpstr>What is a Journal ?</vt:lpstr>
      <vt:lpstr>           Format of Journal          Journal of ………………… </vt:lpstr>
      <vt:lpstr>Content of a Journal</vt:lpstr>
      <vt:lpstr>Content of a Journal</vt:lpstr>
      <vt:lpstr>Simple Journal Entry</vt:lpstr>
      <vt:lpstr>Compound Journal Entry</vt:lpstr>
      <vt:lpstr> OR Journal Entries  </vt:lpstr>
      <vt:lpstr> OR Journal Entries  </vt:lpstr>
      <vt:lpstr>Basic Journal Entries</vt:lpstr>
      <vt:lpstr>Capital Account Related Transactions</vt:lpstr>
      <vt:lpstr>Drawings Account Related Transactions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2024-11-22T07:52:49Z</dcterms:created>
  <dcterms:modified xsi:type="dcterms:W3CDTF">2024-11-22T08:09:46Z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